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63" r:id="rId4"/>
    <p:sldId id="272" r:id="rId5"/>
    <p:sldId id="276" r:id="rId6"/>
    <p:sldId id="273" r:id="rId7"/>
    <p:sldId id="275" r:id="rId8"/>
    <p:sldId id="274" r:id="rId9"/>
    <p:sldId id="271" r:id="rId10"/>
    <p:sldId id="265" r:id="rId11"/>
    <p:sldId id="259" r:id="rId12"/>
    <p:sldId id="266" r:id="rId13"/>
    <p:sldId id="256" r:id="rId14"/>
    <p:sldId id="257" r:id="rId15"/>
    <p:sldId id="267" r:id="rId16"/>
    <p:sldId id="262" r:id="rId17"/>
    <p:sldId id="269" r:id="rId18"/>
    <p:sldId id="260" r:id="rId19"/>
    <p:sldId id="261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6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0BD3D-5389-42A0-B9AC-45FA07734019}" type="datetimeFigureOut">
              <a:rPr lang="en-US" smtClean="0"/>
              <a:t>3/23/2016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BFA6A-1135-4CE0-AF2E-15DF4CC93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9512" y="-2738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dirty="0" smtClean="0"/>
              <a:t>JKW boards – Confusion avoidance chart </a:t>
            </a:r>
            <a:r>
              <a:rPr lang="en-US" sz="2700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LEDv1.1 / Motor v1.1 / preSalsa / Salsa / Salsa II / Queso DIP</a:t>
            </a:r>
            <a:endParaRPr lang="en-US" sz="3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2" name="Picture 8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"/>
          <a:stretch/>
        </p:blipFill>
        <p:spPr bwMode="auto">
          <a:xfrm>
            <a:off x="6254251" y="5147954"/>
            <a:ext cx="2772394" cy="166542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9982"/>
              </p:ext>
            </p:extLst>
          </p:nvPr>
        </p:nvGraphicFramePr>
        <p:xfrm>
          <a:off x="273904" y="764704"/>
          <a:ext cx="5904656" cy="4790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1"/>
                <a:gridCol w="360040"/>
                <a:gridCol w="360040"/>
                <a:gridCol w="360040"/>
                <a:gridCol w="432048"/>
                <a:gridCol w="504056"/>
                <a:gridCol w="360041"/>
              </a:tblGrid>
              <a:tr h="9361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Function</a:t>
                      </a:r>
                    </a:p>
                    <a:p>
                      <a:r>
                        <a:rPr lang="en-US" sz="1200" dirty="0" smtClean="0"/>
                        <a:t>X = possible</a:t>
                      </a:r>
                    </a:p>
                    <a:p>
                      <a:r>
                        <a:rPr lang="en-US" sz="1200" baseline="0" dirty="0" smtClean="0"/>
                        <a:t>- = not possible</a:t>
                      </a:r>
                    </a:p>
                    <a:p>
                      <a:r>
                        <a:rPr lang="en-US" sz="1200" dirty="0" smtClean="0"/>
                        <a:t>*</a:t>
                      </a:r>
                      <a:r>
                        <a:rPr lang="en-US" sz="1200" baseline="0" dirty="0" smtClean="0"/>
                        <a:t> = ‘Or’ .. E.g. Motor OR Mosfet / Optional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Motor</a:t>
                      </a:r>
                      <a:r>
                        <a:rPr lang="en-US" sz="1200" baseline="0" dirty="0" smtClean="0"/>
                        <a:t> 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LEDv1.1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PreSalsa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Salsa II</a:t>
                      </a:r>
                      <a:endParaRPr lang="en-US" sz="12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Queso</a:t>
                      </a:r>
                      <a:endParaRPr lang="en-US" sz="1200" dirty="0"/>
                    </a:p>
                  </a:txBody>
                  <a:tcPr vert="vert270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Screw terminals that</a:t>
                      </a:r>
                      <a:r>
                        <a:rPr lang="en-US" sz="900" baseline="0" dirty="0" smtClean="0"/>
                        <a:t> connects an external power supply to CHIP CHR-IN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4628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Controller connected via I2C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driving ws2812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Pins for a</a:t>
                      </a:r>
                      <a:r>
                        <a:rPr lang="en-US" sz="900" baseline="0" dirty="0" smtClean="0"/>
                        <a:t>nalog reading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“Real-time” GPIOs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Mosfets to dim a lot of LEDs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4*/2X</a:t>
                      </a:r>
                      <a:endParaRPr lang="en-US" sz="9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57584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</a:t>
                      </a:r>
                      <a:r>
                        <a:rPr lang="en-US" sz="900" baseline="0" dirty="0" smtClean="0"/>
                        <a:t>otor driver Channels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2*/1X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Input for</a:t>
                      </a:r>
                      <a:r>
                        <a:rPr lang="en-US" sz="900" baseline="0" dirty="0" smtClean="0"/>
                        <a:t> “High voltage” (~7V for the Motor)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Internal connection to CHIP power button pin, e.g.</a:t>
                      </a:r>
                      <a:r>
                        <a:rPr lang="en-US" sz="900" baseline="0" dirty="0" smtClean="0"/>
                        <a:t> to start the CHIP from power off, or to shut the CHIP down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“Seamless</a:t>
                      </a:r>
                      <a:r>
                        <a:rPr lang="en-US" sz="900" baseline="0" dirty="0" smtClean="0"/>
                        <a:t> power” (run on CHIP battery, with CHIP powered down)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2568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Option</a:t>
                      </a:r>
                      <a:r>
                        <a:rPr lang="en-US" sz="900" baseline="0" dirty="0" smtClean="0"/>
                        <a:t> for onboard power supply (DC in 7-28V)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CHIP</a:t>
                      </a:r>
                      <a:r>
                        <a:rPr lang="en-US" sz="900" baseline="0" dirty="0" smtClean="0"/>
                        <a:t> pins used by board (besides I2C bus which is not exclusively used)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 Ws2812 LED option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button (e.g. shutdown for CHIP?)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On board</a:t>
                      </a:r>
                      <a:r>
                        <a:rPr lang="en-US" sz="900" baseline="0" dirty="0" smtClean="0"/>
                        <a:t> general purpose LED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*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</a:tr>
              <a:tr h="1393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4x</a:t>
                      </a:r>
                      <a:r>
                        <a:rPr lang="en-US" sz="900" baseline="0" dirty="0" smtClean="0"/>
                        <a:t> USB Hub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8" t="30064" r="34493" b="16930"/>
          <a:stretch/>
        </p:blipFill>
        <p:spPr bwMode="auto">
          <a:xfrm>
            <a:off x="7640448" y="390744"/>
            <a:ext cx="1386197" cy="13820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standard-discourseorg.netdna-ssl.com/uploads/nextthing/original/2X/8/8fcec803e10555ad0baf80cece7bb22c51d6107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8761" r="23050" b="12808"/>
          <a:stretch/>
        </p:blipFill>
        <p:spPr bwMode="auto">
          <a:xfrm>
            <a:off x="7036848" y="1901006"/>
            <a:ext cx="1989797" cy="172330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8669" r="24985" b="7942"/>
          <a:stretch/>
        </p:blipFill>
        <p:spPr bwMode="auto">
          <a:xfrm>
            <a:off x="6824236" y="3701796"/>
            <a:ext cx="2202409" cy="13833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877272"/>
            <a:ext cx="4896544" cy="692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preSalsa, Salsa and Salsa II can all be assembled as Dual-channel (4 outputs) Motor driver OR 4-channel Mosfet - PWM Driver</a:t>
            </a:r>
          </a:p>
          <a:p>
            <a:r>
              <a:rPr lang="en-US" sz="1100" i="1" dirty="0" smtClean="0"/>
              <a:t>(Salsa II can be configured as 1 channel motor AND 2 channel Mosfet – PWM)</a:t>
            </a:r>
            <a:endParaRPr lang="en-US" sz="1100" i="1" dirty="0"/>
          </a:p>
        </p:txBody>
      </p:sp>
      <p:sp>
        <p:nvSpPr>
          <p:cNvPr id="5" name="Rectangle 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22778" r="34995" b="14924"/>
          <a:stretch/>
        </p:blipFill>
        <p:spPr bwMode="auto">
          <a:xfrm>
            <a:off x="6319243" y="332656"/>
            <a:ext cx="1205085" cy="14642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4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ndard-discourseorg.netdna-ssl.com/uploads/nextthing/optimized/2X/9/9c2abd709858894bd9b360564d359b11c08b92af_1_499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83713"/>
            <a:ext cx="3090151" cy="30963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LED DIP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https://standard-discourseorg.netdna-ssl.com/uploads/nextthing/optimized/2X/4/493dac1c17330f73590bbbd2fb77238cc884f48e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r="31041"/>
          <a:stretch/>
        </p:blipFill>
        <p:spPr bwMode="auto">
          <a:xfrm>
            <a:off x="5148064" y="929825"/>
            <a:ext cx="2880320" cy="265798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https://standard-discourseorg.netdna-ssl.com/uploads/nextthing/optimized/2X/e/e41f3267df33698ef87522403c44bf277a83c33a_1_281x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8"/>
          <a:stretch/>
        </p:blipFill>
        <p:spPr bwMode="auto">
          <a:xfrm>
            <a:off x="5783907" y="3912744"/>
            <a:ext cx="2244477" cy="277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tandard-discourseorg.netdna-ssl.com/uploads/nextthing/optimized/1X/f6958941d59774f5bb1dc88a1bedfa5a2ec541b6_1_690x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8832"/>
            <a:ext cx="4630112" cy="260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3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807" y="741729"/>
            <a:ext cx="4079601" cy="491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LED </a:t>
            </a:r>
            <a:r>
              <a:rPr lang="en-US" sz="3600" dirty="0"/>
              <a:t>DIP</a:t>
            </a:r>
            <a:r>
              <a:rPr lang="en-US" sz="3600" dirty="0" smtClean="0"/>
              <a:t> v1.1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Vout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94443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on Bottom or Motor driver + Inverter on the top layer!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P4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Direct connected to CHIP GPIO 7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P6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P7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5969987" y="3686873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770317" y="4429770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111342" y="4560727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endParaRPr lang="en-US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TX</a:t>
            </a:r>
            <a:endParaRPr 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Reset</a:t>
            </a:r>
          </a:p>
          <a:p>
            <a:pPr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6465" y="2492896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ICSP header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5063087">
            <a:off x="4205358" y="2398437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 rot="17062494">
            <a:off x="4344505" y="3962186"/>
            <a:ext cx="288032" cy="9421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3491880" y="387951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P10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4193546">
            <a:off x="7469569" y="903676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491880" y="4128047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P8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875877">
            <a:off x="7979072" y="3149019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660431" y="36148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P9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6760565">
            <a:off x="4377570" y="3707797"/>
            <a:ext cx="272745" cy="8591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2219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P12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95378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 a little solder bridge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172400" y="302210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P11</a:t>
            </a:r>
            <a:endParaRPr lang="en-US" sz="17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6926205">
            <a:off x="7371931" y="2069586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Channel  </a:t>
            </a:r>
            <a:r>
              <a:rPr 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P0,P1,P2,P3</a:t>
            </a:r>
            <a:endParaRPr lang="en-US" sz="1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7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https://standard-discourseorg.netdna-ssl.com/uploads/nextthing/optimized/2X/3/3c5c4b64f926e453e8bb74f2b91aca38aba77fd6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32656"/>
            <a:ext cx="5056471" cy="28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ndard-discourseorg.netdna-ssl.com/uploads/nextthing/optimized/2X/b/ba3de9741da4e8cb5166a059c573c5ed4f7fbf3b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/>
          <a:stretch/>
        </p:blipFill>
        <p:spPr bwMode="auto">
          <a:xfrm>
            <a:off x="4399279" y="3645024"/>
            <a:ext cx="4509111" cy="2903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ndard-discourseorg.netdna-ssl.com/uploads/nextthing/optimized/2X/0/05185c3ac0a810b6f5368c7df2e7026898f5c40b_1_690x38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4" r="18713"/>
          <a:stretch/>
        </p:blipFill>
        <p:spPr bwMode="auto">
          <a:xfrm>
            <a:off x="755576" y="3644440"/>
            <a:ext cx="3456384" cy="29041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688" y="153942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Version 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31760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Driver / Mosfet Version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15019" r="8712" b="6954"/>
          <a:stretch/>
        </p:blipFill>
        <p:spPr bwMode="auto">
          <a:xfrm>
            <a:off x="4059023" y="692696"/>
            <a:ext cx="4185385" cy="51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preSalsa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737127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284984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7185411">
            <a:off x="4498495" y="3118576"/>
            <a:ext cx="288032" cy="202055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3249853" y="36450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537973">
            <a:off x="7636025" y="1621043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356376" y="155679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52331"/>
              </p:ext>
            </p:extLst>
          </p:nvPr>
        </p:nvGraphicFramePr>
        <p:xfrm>
          <a:off x="395536" y="908720"/>
          <a:ext cx="2088232" cy="581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  <a:gridCol w="261029"/>
              </a:tblGrid>
              <a:tr h="1219541">
                <a:tc>
                  <a:txBody>
                    <a:bodyPr/>
                    <a:lstStyle/>
                    <a:p>
                      <a:r>
                        <a:rPr lang="en-US" sz="105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105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DIP</a:t>
                      </a:r>
                      <a:r>
                        <a:rPr lang="en-US" sz="1050" baseline="0" dirty="0" smtClean="0"/>
                        <a:t>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Arduino Pin</a:t>
                      </a:r>
                      <a:endParaRPr lang="en-US" sz="105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Digital IN/OUT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Analog IN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PWM out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WS2812 support</a:t>
                      </a:r>
                      <a:endParaRPr lang="en-US" sz="105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C.H.I.P. connection</a:t>
                      </a:r>
                      <a:endParaRPr lang="en-US" sz="1050" dirty="0"/>
                    </a:p>
                  </a:txBody>
                  <a:tcPr vert="vert270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P8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P7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-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P4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P3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6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P1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  <a:tr h="35354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PB2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</a:t>
                      </a:r>
                      <a:endParaRPr lang="en-US" sz="10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*/X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en-US" sz="14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212360" y="114989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105364">
            <a:off x="7636026" y="1254462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11510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PreSalsa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</a:rPr>
              <a:t>umper 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500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3961" r="31794" b="11059"/>
          <a:stretch/>
        </p:blipFill>
        <p:spPr bwMode="auto">
          <a:xfrm>
            <a:off x="4515468" y="827403"/>
            <a:ext cx="3888432" cy="470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5523580" y="296968"/>
            <a:ext cx="1944216" cy="478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T0,T1,T2,T3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467796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23580" y="296968"/>
            <a:ext cx="1944216" cy="105276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5019524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647211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05418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507756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937467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520396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532545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233882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PC1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6007552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531692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7035748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497577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355628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PD2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71652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PB3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4785214">
            <a:off x="4226517" y="913661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13908" y="1165065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SJ1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>
          <a:xfrm rot="14785214">
            <a:off x="4642104" y="2867599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61859" y="3180150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SJ2</a:t>
            </a:r>
            <a:endParaRPr lang="en-US" dirty="0"/>
          </a:p>
        </p:txBody>
      </p:sp>
      <p:sp>
        <p:nvSpPr>
          <p:cNvPr id="48" name="Down Arrow 47"/>
          <p:cNvSpPr/>
          <p:nvPr/>
        </p:nvSpPr>
        <p:spPr>
          <a:xfrm rot="6488475">
            <a:off x="7964108" y="2558888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47916" y="3039161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SJ3</a:t>
            </a:r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 rot="6488475">
            <a:off x="8116508" y="3022670"/>
            <a:ext cx="288032" cy="9501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700316" y="3491716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SJ4</a:t>
            </a:r>
            <a:endParaRPr lang="en-US" dirty="0"/>
          </a:p>
        </p:txBody>
      </p:sp>
      <p:sp>
        <p:nvSpPr>
          <p:cNvPr id="52" name="Down Arrow 51"/>
          <p:cNvSpPr/>
          <p:nvPr/>
        </p:nvSpPr>
        <p:spPr>
          <a:xfrm rot="14785214">
            <a:off x="4603451" y="1203245"/>
            <a:ext cx="288032" cy="6251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035272" y="1484784"/>
            <a:ext cx="48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SJ5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267523"/>
              </p:ext>
            </p:extLst>
          </p:nvPr>
        </p:nvGraphicFramePr>
        <p:xfrm>
          <a:off x="323528" y="980728"/>
          <a:ext cx="2995689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587"/>
                <a:gridCol w="25591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Charge in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your input voltage is 5V close this jumper. Your Vin will charge your Battery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Vout to Vcc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</a:t>
                      </a:r>
                      <a:r>
                        <a:rPr lang="en-US" sz="1000" b="1" baseline="0" dirty="0" smtClean="0"/>
                        <a:t>not</a:t>
                      </a:r>
                      <a:r>
                        <a:rPr lang="en-US" sz="1000" baseline="0" dirty="0" smtClean="0"/>
                        <a:t> 5V close it, to get CHIPs 5V on the output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your</a:t>
                      </a:r>
                      <a:r>
                        <a:rPr lang="en-US" sz="1000" baseline="0" dirty="0" smtClean="0"/>
                        <a:t> Vin is 5V and you close SJ5, close this one to power the DIP from the VIN, in this case you must leave SJ3 and SJ4 </a:t>
                      </a:r>
                      <a:r>
                        <a:rPr lang="en-US" sz="1000" b="1" baseline="0" dirty="0" smtClean="0"/>
                        <a:t>open</a:t>
                      </a:r>
                      <a:r>
                        <a:rPr lang="en-US" sz="1000" baseline="0" dirty="0" smtClean="0"/>
                        <a:t>!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5V to Vcc (bot)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 won’t power</a:t>
                      </a:r>
                      <a:r>
                        <a:rPr lang="en-US" sz="1000" baseline="0" dirty="0" smtClean="0"/>
                        <a:t> the DIP via VIN, close this jumper to supply 5V power via the CHIP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 smtClean="0"/>
                        <a:t>If you’ve destroyed your CHIP onboard 5V, close it to supply power to the USB </a:t>
                      </a:r>
                      <a:r>
                        <a:rPr lang="en-US" sz="1000" baseline="0" dirty="0" smtClean="0">
                          <a:sym typeface="Wingdings" panose="05000000000000000000" pitchFamily="2" charset="2"/>
                        </a:rPr>
                        <a:t>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CHIP 3.3V to Vcc (bot)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If you</a:t>
                      </a:r>
                      <a:r>
                        <a:rPr lang="en-US" sz="1000" baseline="0" dirty="0" smtClean="0"/>
                        <a:t> want to work the DIP on the (limited) 3.3V of the CHIP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Vin to Vout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/>
                        <a:t>To</a:t>
                      </a:r>
                      <a:r>
                        <a:rPr lang="en-US" sz="1000" baseline="0" dirty="0" smtClean="0"/>
                        <a:t> forward your input to the output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40422" y="5982379"/>
            <a:ext cx="408756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Never combine</a:t>
            </a:r>
            <a:r>
              <a:rPr lang="en-US" sz="1200" dirty="0" smtClean="0"/>
              <a:t>: 	SJ3 and SJ4 		or</a:t>
            </a:r>
          </a:p>
          <a:p>
            <a:r>
              <a:rPr lang="en-US" sz="1200" dirty="0" smtClean="0"/>
              <a:t>SJ4 + SJ2 + SJ5 and supply power via Vin/Vout	or</a:t>
            </a:r>
          </a:p>
          <a:p>
            <a:r>
              <a:rPr lang="en-US" sz="1200" dirty="0" smtClean="0"/>
              <a:t>SJ3 + SJ2 + SJ5 and supply power via Vin/Vout	or</a:t>
            </a:r>
          </a:p>
          <a:p>
            <a:r>
              <a:rPr lang="en-US" sz="1200" dirty="0" smtClean="0"/>
              <a:t>SJ1 if your Vin is NOT ~5V	or SJ2</a:t>
            </a:r>
            <a:r>
              <a:rPr lang="en-US" sz="1200" dirty="0"/>
              <a:t> </a:t>
            </a:r>
            <a:r>
              <a:rPr lang="en-US" sz="1200" dirty="0" smtClean="0"/>
              <a:t>+ SJ5 if your </a:t>
            </a:r>
            <a:r>
              <a:rPr lang="en-US" sz="1200" b="1" dirty="0" smtClean="0"/>
              <a:t>Vin &gt; 5V</a:t>
            </a:r>
            <a:endParaRPr 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0422" y="5373216"/>
            <a:ext cx="4087562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/>
              <a:t>Combine</a:t>
            </a:r>
            <a:r>
              <a:rPr lang="en-US" sz="1200" dirty="0" smtClean="0"/>
              <a:t>: 	SJ1 + SJ5 + SJ2 if your Vin is 5V	or</a:t>
            </a:r>
          </a:p>
          <a:p>
            <a:r>
              <a:rPr lang="en-US" sz="1200" dirty="0" smtClean="0"/>
              <a:t>SJ2 + SJ3 if you only draw a few mA to use the CHIPs 5V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9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WAITING ON CHINA POST</a:t>
            </a:r>
          </a:p>
          <a:p>
            <a:r>
              <a:rPr lang="en-US" dirty="0" smtClean="0"/>
              <a:t>ORDERED 2016/02/10</a:t>
            </a:r>
          </a:p>
          <a:p>
            <a:endParaRPr lang="en-US" dirty="0"/>
          </a:p>
          <a:p>
            <a:r>
              <a:rPr lang="en-US" dirty="0" smtClean="0"/>
              <a:t>Configuration PWM dimmer</a:t>
            </a:r>
          </a:p>
          <a:p>
            <a:r>
              <a:rPr lang="en-US" dirty="0" smtClean="0"/>
              <a:t>Configuration Motor 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2" t="14132" r="6557" b="10621"/>
          <a:stretch/>
        </p:blipFill>
        <p:spPr bwMode="auto">
          <a:xfrm>
            <a:off x="4060800" y="691200"/>
            <a:ext cx="4188713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889873" y="1969993"/>
            <a:ext cx="4138770" cy="432047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/>
              <a:t>Salsa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860032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5776" y="1412776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Bottom or Motor driver + Inverter on the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94069" y="6287303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47694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358595" y="4002447"/>
            <a:ext cx="272745" cy="56601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4164366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059832" y="3292372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37588" y="3047793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100392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04248" y="2911003"/>
            <a:ext cx="327663" cy="137445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4159736" y="2262045"/>
            <a:ext cx="288032" cy="17716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44408" y="4217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1914478">
            <a:off x="7737404" y="157986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284368" y="14127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2640977">
            <a:off x="7746528" y="1005577"/>
            <a:ext cx="272745" cy="151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rot="3188199">
            <a:off x="7847461" y="500174"/>
            <a:ext cx="316453" cy="55805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8120372" y="334077"/>
            <a:ext cx="1080120" cy="3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 USB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Down Arrow 51"/>
          <p:cNvSpPr/>
          <p:nvPr/>
        </p:nvSpPr>
        <p:spPr>
          <a:xfrm rot="14423438">
            <a:off x="4358595" y="383760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2555776" y="549932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LED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98941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11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standard-discourseorg.netdna-ssl.com/uploads/nextthing/optimized/2X/e/e9f500d67d97218e1e3a07af4d4198bc84480234_1_56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" y="1435034"/>
            <a:ext cx="3882319" cy="34663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ndard-discourseorg.netdna-ssl.com/uploads/nextthing/optimized/2X/3/39d6bfc891ea42c2e7173b7f3a32909af0c8ebf3_1_690x38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2"/>
          <a:stretch/>
        </p:blipFill>
        <p:spPr bwMode="auto">
          <a:xfrm>
            <a:off x="4788023" y="2564904"/>
            <a:ext cx="3862371" cy="36957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44624"/>
            <a:ext cx="7990656" cy="7920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 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3059832" y="3876335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Inverter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567819" y="1443330"/>
            <a:ext cx="316453" cy="122124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82382"/>
              </p:ext>
            </p:extLst>
          </p:nvPr>
        </p:nvGraphicFramePr>
        <p:xfrm>
          <a:off x="276199" y="1042759"/>
          <a:ext cx="2711625" cy="5717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Logic voltage,</a:t>
                      </a:r>
                      <a:r>
                        <a:rPr lang="en-US" sz="1200" baseline="0" dirty="0" smtClean="0"/>
                        <a:t> 5V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direction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P1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direction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enable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</a:t>
                      </a:r>
                      <a:r>
                        <a:rPr lang="en-US" sz="1200" baseline="0" dirty="0" smtClean="0"/>
                        <a:t> for logic voltage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VHin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“High” voltage for Motor</a:t>
                      </a:r>
                      <a:r>
                        <a:rPr lang="en-US" sz="1200" baseline="0" dirty="0" smtClean="0"/>
                        <a:t> </a:t>
                      </a:r>
                      <a:br>
                        <a:rPr lang="en-US" sz="1200" baseline="0" dirty="0" smtClean="0"/>
                      </a:br>
                      <a:r>
                        <a:rPr lang="en-US" sz="1200" baseline="0" dirty="0" smtClean="0"/>
                        <a:t>(5-36 Volt), can be connected to Vin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1 output</a:t>
                      </a:r>
                      <a:endParaRPr lang="en-US" sz="1200" b="1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2 output</a:t>
                      </a:r>
                      <a:br>
                        <a:rPr lang="en-US" sz="1200" b="1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1)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3 output</a:t>
                      </a:r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P7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Channel </a:t>
                      </a:r>
                      <a:r>
                        <a:rPr lang="en-US" sz="1200" b="1" dirty="0" smtClean="0"/>
                        <a:t>4 output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(inverse</a:t>
                      </a:r>
                      <a:r>
                        <a:rPr lang="en-US" sz="1200" baseline="0" dirty="0" smtClean="0"/>
                        <a:t> of channel 3)</a:t>
                      </a:r>
                      <a:endParaRPr lang="en-US" sz="1200" dirty="0" smtClean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GND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for “high” voltage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39" y="752371"/>
            <a:ext cx="3968510" cy="482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01910" y="576957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VHin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04248" y="5794728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633959" y="550763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16888" y="5505416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70163" y="4862901"/>
            <a:ext cx="1630429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Motor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Driver IC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L293DD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6552634">
            <a:off x="7427769" y="3917408"/>
            <a:ext cx="288032" cy="15252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229037" y="557882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30374" y="593553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04044" y="558955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228184" y="5625560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732240" y="5577309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580112" y="6237312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P5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052120" y="593874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556176" y="6334472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rot="15038378">
            <a:off x="4167162" y="3222003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987824" y="3876335"/>
            <a:ext cx="1228092" cy="106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 LED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(resistors on bot,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LED and resistor aren’t populated)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201" y="3031246"/>
            <a:ext cx="543852" cy="84826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8339324" y="1436560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SJ1-4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3716451">
            <a:off x="7663747" y="1500903"/>
            <a:ext cx="316453" cy="10038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1104846" y="302668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21351608">
            <a:off x="5285627" y="744704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79569">
            <a:off x="5803866" y="376327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/>
          <p:cNvSpPr/>
          <p:nvPr/>
        </p:nvSpPr>
        <p:spPr>
          <a:xfrm rot="21351608">
            <a:off x="6284168" y="753568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21351608">
            <a:off x="6698555" y="27389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5188024" y="35780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5724128" y="4462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Subtitle 2"/>
          <p:cNvSpPr txBox="1">
            <a:spLocks/>
          </p:cNvSpPr>
          <p:nvPr/>
        </p:nvSpPr>
        <p:spPr>
          <a:xfrm>
            <a:off x="6180112" y="404664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Subtitle 2"/>
          <p:cNvSpPr txBox="1">
            <a:spLocks/>
          </p:cNvSpPr>
          <p:nvPr/>
        </p:nvSpPr>
        <p:spPr>
          <a:xfrm>
            <a:off x="6588224" y="-7424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P3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15038378">
            <a:off x="4190443" y="1817854"/>
            <a:ext cx="272745" cy="94207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2"/>
          <p:cNvSpPr txBox="1">
            <a:spLocks/>
          </p:cNvSpPr>
          <p:nvPr/>
        </p:nvSpPr>
        <p:spPr>
          <a:xfrm>
            <a:off x="3059832" y="1916832"/>
            <a:ext cx="1944216" cy="1444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 for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Sparkfun: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MMA8452Q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Connected to </a:t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 bus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852482" y="1627097"/>
            <a:ext cx="335542" cy="139959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2381"/>
              </p:ext>
            </p:extLst>
          </p:nvPr>
        </p:nvGraphicFramePr>
        <p:xfrm>
          <a:off x="276199" y="1042759"/>
          <a:ext cx="2711625" cy="416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409"/>
                <a:gridCol w="1944216"/>
              </a:tblGrid>
              <a:tr h="416307">
                <a:tc>
                  <a:txBody>
                    <a:bodyPr/>
                    <a:lstStyle/>
                    <a:p>
                      <a:r>
                        <a:rPr lang="en-US" dirty="0" smtClean="0"/>
                        <a:t>SJ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 CHIP GPIO as input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them, if you use the CHIP GPIO</a:t>
                      </a:r>
                      <a:r>
                        <a:rPr lang="en-US" sz="1200" baseline="0" dirty="0" smtClean="0"/>
                        <a:t> to generate the control signals.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Leave them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 if you want to use the screw header</a:t>
                      </a:r>
                      <a:endParaRPr lang="en-US" sz="1200" dirty="0"/>
                    </a:p>
                  </a:txBody>
                  <a:tcPr/>
                </a:tc>
              </a:tr>
              <a:tr h="416307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5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Vin to Charge in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1" dirty="0" smtClean="0"/>
                        <a:t>Close</a:t>
                      </a:r>
                      <a:r>
                        <a:rPr lang="en-US" sz="1200" dirty="0" smtClean="0"/>
                        <a:t> it</a:t>
                      </a:r>
                      <a:r>
                        <a:rPr lang="en-US" sz="1200" baseline="0" dirty="0" smtClean="0"/>
                        <a:t> if you Vin is 5V from a power supply or external battery to power this CHIP over this pin as well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Leave it </a:t>
                      </a:r>
                      <a:r>
                        <a:rPr lang="en-US" sz="1200" b="1" baseline="0" dirty="0" smtClean="0"/>
                        <a:t>open</a:t>
                      </a:r>
                      <a:r>
                        <a:rPr lang="en-US" sz="1200" baseline="0" dirty="0" smtClean="0"/>
                        <a:t>, if you feed the CHIP 5V to the Vin</a:t>
                      </a:r>
                      <a:endParaRPr lang="en-US" sz="1200" dirty="0" smtClean="0"/>
                    </a:p>
                    <a:p>
                      <a:endParaRPr 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Subtitle 2"/>
          <p:cNvSpPr txBox="1">
            <a:spLocks/>
          </p:cNvSpPr>
          <p:nvPr/>
        </p:nvSpPr>
        <p:spPr>
          <a:xfrm>
            <a:off x="8270163" y="3187718"/>
            <a:ext cx="815214" cy="1215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GPIO P0, P1, P2, P3 can be used instead of screw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Down Arrow 66"/>
          <p:cNvSpPr/>
          <p:nvPr/>
        </p:nvSpPr>
        <p:spPr>
          <a:xfrm rot="7891378">
            <a:off x="8079866" y="3010305"/>
            <a:ext cx="316453" cy="27999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243808" y="646573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SJ5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 rot="16883061">
            <a:off x="3941052" y="599531"/>
            <a:ext cx="316453" cy="60409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Motor DIP v1.1</a:t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Jumper Config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Salsa II DIP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315026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ORDERED 2016/03/03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Configuration PWM dimmer</a:t>
            </a:r>
          </a:p>
          <a:p>
            <a:r>
              <a:rPr lang="en-US" dirty="0"/>
              <a:t>Configuration Motor driver</a:t>
            </a:r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photos</a:t>
            </a:r>
            <a:endParaRPr lang="en-US" dirty="0"/>
          </a:p>
        </p:txBody>
      </p:sp>
      <p:pic>
        <p:nvPicPr>
          <p:cNvPr id="2050" name="Picture 2" descr="https://standard-discourseorg.netdna-ssl.com/uploads/nextthing/optimized/2X/d/dfa6ec94bc6711588a07cd76b6495689b4701bd1_1_690x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66290"/>
            <a:ext cx="5204098" cy="29263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ndard-discourseorg.netdna-ssl.com/uploads/nextthing/optimized/2X/5/536624306045129f3e3883a87854957887373f43_1_281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7" y="1939961"/>
            <a:ext cx="2676525" cy="47625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96" y="656609"/>
            <a:ext cx="4218760" cy="51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322120"/>
            <a:ext cx="752128" cy="334888"/>
          </a:xfrm>
        </p:spPr>
        <p:txBody>
          <a:bodyPr>
            <a:noAutofit/>
          </a:bodyPr>
          <a:lstStyle/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20072" y="116632"/>
            <a:ext cx="1944216" cy="659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 side PWM, 6A, 30V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 Motor Driver, 600mA</a:t>
            </a:r>
          </a:p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Channel 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P0,P1,P2,P3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4288" y="368976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220072" y="116632"/>
            <a:ext cx="1944216" cy="1233099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9875461">
            <a:off x="4716016" y="629651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48830">
            <a:off x="7343703" y="644552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73918" y="588875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Vout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76256" y="5913905"/>
            <a:ext cx="608112" cy="334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2230431">
            <a:off x="4705967" y="562680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222871">
            <a:off x="7288896" y="5624593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88024" y="1404445"/>
            <a:ext cx="2736304" cy="14848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627784" y="1196752"/>
            <a:ext cx="1438527" cy="143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4x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 Inverter on Bottom and Motor driver + power supply on the  top layer!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114197" y="1366524"/>
            <a:ext cx="288032" cy="95660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5301045" y="569799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002382" y="605471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P4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1127961">
            <a:off x="5776052" y="5708734"/>
            <a:ext cx="288032" cy="64807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6300192" y="5744737"/>
            <a:ext cx="28803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804248" y="5696486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266077" y="6406480"/>
            <a:ext cx="1204674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 connected to CHIP GPIO 7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24128" y="6057921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P6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628184" y="6453336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P7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16016" y="3356992"/>
            <a:ext cx="372378" cy="163329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4160573" y="3804425"/>
            <a:ext cx="272745" cy="96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2843808" y="3948343"/>
            <a:ext cx="1944216" cy="1064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UART header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GND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l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TX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 RX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Reset</a:t>
            </a:r>
          </a:p>
          <a:p>
            <a:pPr algn="l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52449" y="3487067"/>
            <a:ext cx="799671" cy="59000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987824" y="3335959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ICSP header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16852028">
            <a:off x="4501038" y="3003557"/>
            <a:ext cx="316453" cy="129568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8244408" y="2317646"/>
            <a:ext cx="1080120" cy="10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Accel header connected to</a:t>
            </a:r>
          </a:p>
          <a:p>
            <a:pPr algn="l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CHIP I2C_2  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268673" y="3293811"/>
            <a:ext cx="327663" cy="164735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188199">
            <a:off x="7820525" y="2803854"/>
            <a:ext cx="316453" cy="9288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6046434">
            <a:off x="7729761" y="4516644"/>
            <a:ext cx="288032" cy="7683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8264388" y="4844377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P10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6476231">
            <a:off x="3913863" y="2488915"/>
            <a:ext cx="288032" cy="127831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2903478" y="2912738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P8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Down Arrow 38"/>
          <p:cNvSpPr/>
          <p:nvPr/>
        </p:nvSpPr>
        <p:spPr>
          <a:xfrm rot="5115140">
            <a:off x="7626598" y="3857997"/>
            <a:ext cx="272745" cy="1088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8284368" y="4149080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P9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wn Arrow 40"/>
          <p:cNvSpPr/>
          <p:nvPr/>
        </p:nvSpPr>
        <p:spPr>
          <a:xfrm rot="2494280">
            <a:off x="7754083" y="1559009"/>
            <a:ext cx="272745" cy="18445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8428384" y="1437928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P12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2647228" y="6431654"/>
            <a:ext cx="1944216" cy="381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Only without transistor</a:t>
            </a:r>
          </a:p>
          <a:p>
            <a:pPr algn="l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 little solder bridge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8387531" y="969193"/>
            <a:ext cx="752128" cy="334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P11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rot="3311079">
            <a:off x="7360903" y="767302"/>
            <a:ext cx="272745" cy="21029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 rot="14423438">
            <a:off x="4429301" y="4010158"/>
            <a:ext cx="272745" cy="219517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2627784" y="5445224"/>
            <a:ext cx="1944216" cy="57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GLED or </a:t>
            </a:r>
          </a:p>
          <a:p>
            <a:pPr algn="l"/>
            <a:r>
              <a:rPr lang="en-US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Ws2812 or button</a:t>
            </a:r>
            <a:endParaRPr 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804508"/>
              </p:ext>
            </p:extLst>
          </p:nvPr>
        </p:nvGraphicFramePr>
        <p:xfrm>
          <a:off x="395536" y="91678"/>
          <a:ext cx="2088234" cy="667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  <a:gridCol w="232026"/>
              </a:tblGrid>
              <a:tr h="889050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Atmega</a:t>
                      </a:r>
                      <a:r>
                        <a:rPr lang="en-US" sz="90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DIP</a:t>
                      </a:r>
                      <a:r>
                        <a:rPr lang="en-US" sz="900" baseline="0" dirty="0" smtClean="0"/>
                        <a:t>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Arduino Pin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Digital IN/OUT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Analog 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PWM out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WS2812 support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C.H.I.P. pin</a:t>
                      </a:r>
                      <a:endParaRPr lang="en-US" sz="90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Motor Pins</a:t>
                      </a:r>
                      <a:endParaRPr lang="en-US" sz="900" dirty="0"/>
                    </a:p>
                  </a:txBody>
                  <a:tcPr vert="vert270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PB5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X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DL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PB4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P13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DR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P8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P7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 </a:t>
                      </a:r>
                      <a:r>
                        <a:rPr lang="en-US" sz="600" dirty="0" smtClean="0"/>
                        <a:t>+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 On</a:t>
                      </a:r>
                      <a:r>
                        <a:rPr lang="en-US" sz="600" baseline="0" dirty="0" smtClean="0"/>
                        <a:t> board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smtClean="0"/>
                        <a:t>-</a:t>
                      </a:r>
                      <a:endParaRPr lang="en-US" sz="900" dirty="0" smtClean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PC1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P4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P3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PD6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P1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</a:tr>
              <a:tr h="34007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PB2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 vert="vert27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*/X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X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*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-</a:t>
                      </a:r>
                      <a:endParaRPr lang="en-US" sz="9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EL</a:t>
                      </a:r>
                      <a:endParaRPr lang="en-US" sz="900" dirty="0"/>
                    </a:p>
                  </a:txBody>
                  <a:tcPr vert="vert270" anchor="ctr"/>
                </a:tc>
              </a:tr>
            </a:tbl>
          </a:graphicData>
        </a:graphic>
      </p:graphicFrame>
      <p:sp>
        <p:nvSpPr>
          <p:cNvPr id="54" name="Title 1"/>
          <p:cNvSpPr txBox="1">
            <a:spLocks/>
          </p:cNvSpPr>
          <p:nvPr/>
        </p:nvSpPr>
        <p:spPr>
          <a:xfrm rot="16200000">
            <a:off x="-1817865" y="1969993"/>
            <a:ext cx="4138770" cy="43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Salsa II DIP  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7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</a:t>
            </a:r>
            <a:r>
              <a:rPr lang="en-US" sz="3600" dirty="0" smtClean="0"/>
              <a:t>v4.3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</a:t>
            </a:r>
            <a:r>
              <a:rPr lang="en-US" b="1" dirty="0" smtClean="0">
                <a:solidFill>
                  <a:srgbClr val="FF0000"/>
                </a:solidFill>
              </a:rPr>
              <a:t>2016/03/01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EXPECTED 2</a:t>
            </a:r>
            <a:r>
              <a:rPr lang="en-US" b="1" baseline="30000" dirty="0" smtClean="0">
                <a:solidFill>
                  <a:srgbClr val="FF0000"/>
                </a:solidFill>
              </a:rPr>
              <a:t>nd</a:t>
            </a:r>
            <a:r>
              <a:rPr lang="en-US" b="1" dirty="0" smtClean="0">
                <a:solidFill>
                  <a:srgbClr val="FF0000"/>
                </a:solidFill>
              </a:rPr>
              <a:t> Week of April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cdn-standard.discourse.org/uploads/nextthing/optimized/2X/0/03d736835cd961cdf3af21e73f60de3a70ed6126_1_690x4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4" y="3573016"/>
            <a:ext cx="412237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standard.discourse.org/uploads/nextthing/optimized/2X/f/f844d766c04d0be4fc65448147e9abddb7d3a86d_1_690x4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2" y="3573016"/>
            <a:ext cx="412237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320368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Test-board-photos</a:t>
            </a:r>
            <a:endParaRPr lang="en-US" b="1" dirty="0"/>
          </a:p>
        </p:txBody>
      </p:sp>
      <p:pic>
        <p:nvPicPr>
          <p:cNvPr id="3078" name="Picture 6" descr="https://cdn-standard.discourse.org/uploads/nextthing/optimized/2X/3/33a7c44efd6ee547c2b7d4e981a5260cfe2c2659_1_690x4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35" y="692696"/>
            <a:ext cx="4104156" cy="27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0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Queso DIP </a:t>
            </a:r>
            <a:r>
              <a:rPr lang="en-US" sz="3600" dirty="0" smtClean="0"/>
              <a:t>v4.3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48" y="1166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2016/03/01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cdn-standard.discourse.org/uploads/nextthing/optimized/2X/c/c1d1fb91ed2e3c9d4471955de05197dd3604031d_1_690x4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33203"/>
            <a:ext cx="65722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/>
          <p:cNvSpPr/>
          <p:nvPr/>
        </p:nvSpPr>
        <p:spPr>
          <a:xfrm rot="1037652">
            <a:off x="2595257" y="19307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8675" y="1196752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4x USB-A to the bottom of the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99350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carry one (recommended) or up to two DCDC regulator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 rot="1037652">
            <a:off x="4207694" y="2083147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427984" y="2060848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182862">
            <a:off x="6825533" y="3799489"/>
            <a:ext cx="288032" cy="127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73900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IN via </a:t>
            </a:r>
          </a:p>
          <a:p>
            <a:r>
              <a:rPr lang="en-US" dirty="0" smtClean="0"/>
              <a:t>Screw-Terminals</a:t>
            </a:r>
          </a:p>
          <a:p>
            <a:r>
              <a:rPr lang="en-US" dirty="0" smtClean="0"/>
              <a:t>7-28V DC in, 5V</a:t>
            </a:r>
          </a:p>
          <a:p>
            <a:r>
              <a:rPr lang="en-US" dirty="0" smtClean="0"/>
              <a:t>3A out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40125" y="552801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activity LEDs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 rot="6766639">
            <a:off x="5956062" y="3936654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141273">
            <a:off x="6516216" y="1258781"/>
            <a:ext cx="288032" cy="2568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320" y="100644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</a:t>
            </a:r>
          </a:p>
          <a:p>
            <a:r>
              <a:rPr lang="en-US" dirty="0" smtClean="0"/>
              <a:t>Input 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8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</a:t>
            </a:r>
            <a:r>
              <a:rPr lang="en-US" sz="3600" dirty="0" smtClean="0"/>
              <a:t>DIP </a:t>
            </a:r>
            <a:r>
              <a:rPr lang="en-US" sz="3600" dirty="0" smtClean="0"/>
              <a:t>v1.0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Photos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</a:t>
            </a:r>
            <a:r>
              <a:rPr lang="en-US" b="1" dirty="0" smtClean="0">
                <a:solidFill>
                  <a:srgbClr val="FF0000"/>
                </a:solidFill>
              </a:rPr>
              <a:t>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-standard.discourse.org/uploads/nextthing/original/2X/3/385674426a90fcf2f89045989a1959c3aa8ae2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6178178" cy="53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1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</a:t>
            </a:r>
            <a:r>
              <a:rPr lang="en-US" sz="3600" dirty="0" smtClean="0"/>
              <a:t>DIP </a:t>
            </a:r>
            <a:r>
              <a:rPr lang="en-US" sz="3600" dirty="0" smtClean="0"/>
              <a:t>v1.0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PINOUT1/2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8640" y="4462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</a:t>
            </a:r>
            <a:r>
              <a:rPr lang="en-US" b="1" dirty="0" smtClean="0">
                <a:solidFill>
                  <a:srgbClr val="FF0000"/>
                </a:solidFill>
              </a:rPr>
              <a:t>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3741" r="30204" b="10612"/>
          <a:stretch/>
        </p:blipFill>
        <p:spPr bwMode="auto">
          <a:xfrm>
            <a:off x="2267744" y="1196752"/>
            <a:ext cx="4338734" cy="518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87824" y="1700808"/>
            <a:ext cx="1800200" cy="15121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1196752"/>
            <a:ext cx="180020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Stand-alone tinker area for DIL ICs with power rails left &amp; right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1840" y="1268760"/>
            <a:ext cx="1584176" cy="223224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7824" y="3645024"/>
            <a:ext cx="1656184" cy="1944216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3645024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Relay to switch e.g. 110/230V AC Power lines @ 10A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5517232"/>
            <a:ext cx="144016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Relay contacts: </a:t>
            </a:r>
          </a:p>
          <a:p>
            <a:r>
              <a:rPr lang="en-US" sz="1400" dirty="0" err="1" smtClean="0">
                <a:solidFill>
                  <a:schemeClr val="tx1"/>
                </a:solidFill>
              </a:rPr>
              <a:t>N_close</a:t>
            </a:r>
            <a:r>
              <a:rPr lang="en-US" sz="1400" dirty="0" smtClean="0">
                <a:solidFill>
                  <a:schemeClr val="tx1"/>
                </a:solidFill>
              </a:rPr>
              <a:t>, In, </a:t>
            </a:r>
            <a:r>
              <a:rPr lang="en-US" sz="1400" dirty="0" err="1" smtClean="0">
                <a:solidFill>
                  <a:schemeClr val="tx1"/>
                </a:solidFill>
              </a:rPr>
              <a:t>N_out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V="1">
            <a:off x="2987824" y="5661248"/>
            <a:ext cx="1584176" cy="5496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 flipV="1">
            <a:off x="5652120" y="2060848"/>
            <a:ext cx="288032" cy="165618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92280" y="836898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Standard USB-UART Connector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6453336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I2C-2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4860032" y="5805264"/>
            <a:ext cx="504056" cy="57930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4860032" y="5301208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860032" y="4797152"/>
            <a:ext cx="504056" cy="50405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012956" y="5049180"/>
            <a:ext cx="9001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2x SPI-2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4860032" y="3717032"/>
            <a:ext cx="792088" cy="108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020272" y="4148499"/>
            <a:ext cx="15121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GPIO P0-P5, each pin twice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4820669" y="3052756"/>
            <a:ext cx="785003" cy="6642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36296" y="3194315"/>
            <a:ext cx="146459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3x LED, P0 &amp;P3 active low,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On Relay  closed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2331457"/>
            <a:ext cx="1800200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DC-DC regulator to power the CHIP from 7-28V DC, covering tinker area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80610" y="2015552"/>
            <a:ext cx="18002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Optional: MOSFET on P0 (active high) to drive the relay 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4788024" y="1360118"/>
            <a:ext cx="1080120" cy="6554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55976" y="241484"/>
            <a:ext cx="144016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Screw terminal for power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11760" y="620688"/>
            <a:ext cx="11448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Battery pins</a:t>
            </a:r>
          </a:p>
        </p:txBody>
      </p:sp>
      <p:sp>
        <p:nvSpPr>
          <p:cNvPr id="62" name="Down Arrow 61"/>
          <p:cNvSpPr/>
          <p:nvPr/>
        </p:nvSpPr>
        <p:spPr>
          <a:xfrm rot="20965811">
            <a:off x="3568856" y="1014238"/>
            <a:ext cx="288032" cy="36503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/>
          <p:cNvSpPr/>
          <p:nvPr/>
        </p:nvSpPr>
        <p:spPr>
          <a:xfrm rot="20965811">
            <a:off x="5104474" y="833986"/>
            <a:ext cx="288032" cy="4477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 rot="6115992">
            <a:off x="5993462" y="5545967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/>
          <p:cNvSpPr/>
          <p:nvPr/>
        </p:nvSpPr>
        <p:spPr>
          <a:xfrm rot="4704857">
            <a:off x="6031990" y="4710432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/>
          <p:cNvSpPr/>
          <p:nvPr/>
        </p:nvSpPr>
        <p:spPr>
          <a:xfrm rot="5834862">
            <a:off x="6030182" y="4430523"/>
            <a:ext cx="288032" cy="14448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5834862">
            <a:off x="6180126" y="3715399"/>
            <a:ext cx="288032" cy="131823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/>
          <p:cNvSpPr/>
          <p:nvPr/>
        </p:nvSpPr>
        <p:spPr>
          <a:xfrm rot="15654709">
            <a:off x="2104384" y="5478566"/>
            <a:ext cx="288032" cy="12720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 rot="17609871">
            <a:off x="2372788" y="4034828"/>
            <a:ext cx="288032" cy="81739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wn Arrow 70"/>
          <p:cNvSpPr/>
          <p:nvPr/>
        </p:nvSpPr>
        <p:spPr>
          <a:xfrm rot="17068125">
            <a:off x="2389063" y="2653236"/>
            <a:ext cx="288032" cy="1162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wn Arrow 71"/>
          <p:cNvSpPr/>
          <p:nvPr/>
        </p:nvSpPr>
        <p:spPr>
          <a:xfrm rot="16478161">
            <a:off x="2387345" y="1605032"/>
            <a:ext cx="288032" cy="81185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own Arrow 72"/>
          <p:cNvSpPr/>
          <p:nvPr/>
        </p:nvSpPr>
        <p:spPr>
          <a:xfrm rot="4848038">
            <a:off x="6018819" y="1733891"/>
            <a:ext cx="288032" cy="15142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wn Arrow 73"/>
          <p:cNvSpPr/>
          <p:nvPr/>
        </p:nvSpPr>
        <p:spPr>
          <a:xfrm rot="3741917">
            <a:off x="6390890" y="1219223"/>
            <a:ext cx="288032" cy="10985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/>
          <p:cNvSpPr/>
          <p:nvPr/>
        </p:nvSpPr>
        <p:spPr>
          <a:xfrm rot="6050907">
            <a:off x="6250962" y="2740942"/>
            <a:ext cx="288032" cy="15114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1520" y="44624"/>
            <a:ext cx="799065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ONION </a:t>
            </a:r>
            <a:r>
              <a:rPr lang="en-US" sz="3600" dirty="0" smtClean="0"/>
              <a:t>DIP </a:t>
            </a:r>
            <a:r>
              <a:rPr lang="en-US" sz="3600" dirty="0" smtClean="0"/>
              <a:t>v1.0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PINOUT2/2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9992" y="18864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ORDERED </a:t>
            </a:r>
            <a:r>
              <a:rPr lang="en-US" b="1" dirty="0" smtClean="0">
                <a:solidFill>
                  <a:srgbClr val="FF0000"/>
                </a:solidFill>
              </a:rPr>
              <a:t>2016/03/16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NOT YET RECEIVED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t="14014" r="30510" b="10340"/>
          <a:stretch/>
        </p:blipFill>
        <p:spPr bwMode="auto">
          <a:xfrm>
            <a:off x="251520" y="2634256"/>
            <a:ext cx="2808312" cy="338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2264923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GND Rails highlighted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2" t="13741" r="30357" b="10748"/>
          <a:stretch/>
        </p:blipFill>
        <p:spPr bwMode="auto">
          <a:xfrm>
            <a:off x="3203848" y="2604413"/>
            <a:ext cx="2799044" cy="341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9488" y="2257746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CHIP 3.3V Rails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3" t="14014" r="30357" b="10748"/>
          <a:stretch/>
        </p:blipFill>
        <p:spPr bwMode="auto">
          <a:xfrm>
            <a:off x="6184944" y="2634255"/>
            <a:ext cx="278368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2272" y="2274215"/>
            <a:ext cx="29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Rails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3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pages show old boards, which are not longer produced: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LED DIP v1.1</a:t>
            </a:r>
          </a:p>
          <a:p>
            <a:pPr>
              <a:buFontTx/>
              <a:buChar char="-"/>
            </a:pPr>
            <a:r>
              <a:rPr lang="en-US" dirty="0" err="1" smtClean="0"/>
              <a:t>preSalsa</a:t>
            </a:r>
            <a:r>
              <a:rPr lang="en-US" dirty="0" smtClean="0"/>
              <a:t> DIP</a:t>
            </a:r>
          </a:p>
          <a:p>
            <a:pPr>
              <a:buFontTx/>
              <a:buChar char="-"/>
            </a:pPr>
            <a:r>
              <a:rPr lang="en-US" dirty="0" smtClean="0"/>
              <a:t>Salsa I</a:t>
            </a:r>
          </a:p>
          <a:p>
            <a:pPr>
              <a:buFontTx/>
              <a:buChar char="-"/>
            </a:pPr>
            <a:r>
              <a:rPr lang="en-US" dirty="0" smtClean="0"/>
              <a:t>Motor Dip v1.1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315408"/>
            <a:ext cx="179512" cy="25425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1920</Words>
  <Application>Microsoft Office PowerPoint</Application>
  <PresentationFormat>On-screen Show (4:3)</PresentationFormat>
  <Paragraphs>993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Old boards</vt:lpstr>
      <vt:lpstr>PowerPoint Presentation</vt:lpstr>
      <vt:lpstr>LED DIP v1.1 PinOut</vt:lpstr>
      <vt:lpstr>PowerPoint Presentation</vt:lpstr>
      <vt:lpstr>preSalsa DIP PinOut</vt:lpstr>
      <vt:lpstr>PreSalsa Jumper Config</vt:lpstr>
      <vt:lpstr>PowerPoint Presentation</vt:lpstr>
      <vt:lpstr>Salsa DIP   PinOut</vt:lpstr>
      <vt:lpstr>PowerPoint Presentation</vt:lpstr>
      <vt:lpstr>Motor DIP v1.1 Pin Out</vt:lpstr>
      <vt:lpstr>PowerPoint Presentation</vt:lpstr>
      <vt:lpstr>More photos</vt:lpstr>
    </vt:vector>
  </TitlesOfParts>
  <Company>Baker Hughes Incorporated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Configuration 1 PWM LED Driver</dc:title>
  <dc:creator>Baker Hughes Incorporated</dc:creator>
  <cp:lastModifiedBy>Baker Hughes Incorporated</cp:lastModifiedBy>
  <cp:revision>67</cp:revision>
  <dcterms:created xsi:type="dcterms:W3CDTF">2016-01-28T13:09:28Z</dcterms:created>
  <dcterms:modified xsi:type="dcterms:W3CDTF">2016-03-23T18:47:12Z</dcterms:modified>
</cp:coreProperties>
</file>